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Jua"/>
      <p:regular r:id="rId34"/>
    </p:embeddedFont>
    <p:embeddedFont>
      <p:font typeface="Source Sans Pr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C95B9D-0509-4398-80B6-C7E8A62B98DE}">
  <a:tblStyle styleId="{0DC95B9D-0509-4398-80B6-C7E8A62B98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913EF1D-F183-4E1F-9DF3-9656C5049BC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SourceSansPro-regular.fntdata"/><Relationship Id="rId12" Type="http://schemas.openxmlformats.org/officeDocument/2006/relationships/slide" Target="slides/slide5.xml"/><Relationship Id="rId34" Type="http://schemas.openxmlformats.org/officeDocument/2006/relationships/font" Target="fonts/Jua-regular.fntdata"/><Relationship Id="rId15" Type="http://schemas.openxmlformats.org/officeDocument/2006/relationships/slide" Target="slides/slide8.xml"/><Relationship Id="rId37" Type="http://schemas.openxmlformats.org/officeDocument/2006/relationships/font" Target="fonts/SourceSansPro-italic.fntdata"/><Relationship Id="rId14" Type="http://schemas.openxmlformats.org/officeDocument/2006/relationships/slide" Target="slides/slide7.xml"/><Relationship Id="rId36" Type="http://schemas.openxmlformats.org/officeDocument/2006/relationships/font" Target="fonts/SourceSansPr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SourceSansPro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376d78e94_1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4376d78e94_13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376d78e94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4376d78e94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376d78e9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4376d78e94_0_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376d78e9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4376d78e94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376d78e94_1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4376d78e94_13_1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376d78e94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4376d78e94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376d78e94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4376d78e94_6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376d78e94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4376d78e94_0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376d78e94_13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4376d78e94_13_4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376d78e94_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14376d78e94_6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376d78e94_6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14376d78e94_6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376d78e94_1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4376d78e94_13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4376d78e94_13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4376d78e94_13_4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4376d78e94_13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14376d78e94_13_5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4376d78e94_6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4376d78e94_6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42cea43d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42cea43d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4376d78e94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4376d78e94_0_5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4376d78e94_13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4376d78e94_13_7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4376d78e94_13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4376d78e94_13_7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376d78e94_1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4376d78e94_13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376d78e94_1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4376d78e94_13_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376d78e94_13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4376d78e94_13_6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376d78e9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4376d78e94_0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376d78e94_1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4376d78e94_13_2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376d78e94_13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4376d78e94_13_4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376d78e94_13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4376d78e94_13_2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 레이아웃">
  <p:cSld name="기본 레이아웃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0" type="dt"/>
          </p:nvPr>
        </p:nvSpPr>
        <p:spPr>
          <a:xfrm>
            <a:off x="13293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99059" y="4767263"/>
            <a:ext cx="929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3" name="Google Shape;63;p15"/>
          <p:cNvSpPr txBox="1"/>
          <p:nvPr/>
        </p:nvSpPr>
        <p:spPr>
          <a:xfrm>
            <a:off x="7524235" y="4941455"/>
            <a:ext cx="16269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" name="Google Shape;64;p15"/>
          <p:cNvCxnSpPr/>
          <p:nvPr/>
        </p:nvCxnSpPr>
        <p:spPr>
          <a:xfrm>
            <a:off x="976520" y="1013792"/>
            <a:ext cx="8167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15"/>
          <p:cNvCxnSpPr/>
          <p:nvPr/>
        </p:nvCxnSpPr>
        <p:spPr>
          <a:xfrm>
            <a:off x="976520" y="4885083"/>
            <a:ext cx="8167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20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2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news.mt.co.kr/mtview.php?no=2020082110461160385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://m.koreatimes.com/article/20201006/1331363" TargetMode="External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Relationship Id="rId4" Type="http://schemas.openxmlformats.org/officeDocument/2006/relationships/hyperlink" Target="https://news.mt.co.kr/mtview.php?no=2020082110461160385" TargetMode="External"/><Relationship Id="rId5" Type="http://schemas.openxmlformats.org/officeDocument/2006/relationships/hyperlink" Target="http://www.agrinet.co.kr/news/articleView.html?idxno=304998" TargetMode="External"/><Relationship Id="rId6" Type="http://schemas.openxmlformats.org/officeDocument/2006/relationships/hyperlink" Target="https://www.fnnews.com/news/202206071809264401" TargetMode="External"/><Relationship Id="rId7" Type="http://schemas.openxmlformats.org/officeDocument/2006/relationships/hyperlink" Target="http://www.ecocody.co.kr/news/articleView.html?idxno=2856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orea.kr/docViewer/skin/doc.html?fn=7216235ea71873ca1a1f294c4db15b17&amp;rs=/docViewer/result/2022.06/14/7216235ea71873ca1a1f294c4db15b17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://www.agrinet.co.kr/news/articleView.html?idxno=304998" TargetMode="External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hankyung.com/economy/article/2019031463031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fnnews.com/news/202206071809264401" TargetMode="External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eather.go.kr/w/index.do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www.nongnet.or.kr/front/index.do" TargetMode="External"/><Relationship Id="rId5" Type="http://schemas.openxmlformats.org/officeDocument/2006/relationships/hyperlink" Target="https://kosis.kr/index/index.do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s://www.opinet.co.kr/user/main/mainView.do" TargetMode="External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" y="1088"/>
            <a:ext cx="9141152" cy="514132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510540" y="1478280"/>
            <a:ext cx="4724400" cy="30556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833143" y="2110309"/>
            <a:ext cx="4079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회귀분석을 이용한 토마토 가격 예측</a:t>
            </a:r>
            <a:endParaRPr b="1" sz="30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766075" y="4533900"/>
            <a:ext cx="3376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B조 안수정, 이종승</a:t>
            </a:r>
            <a:endParaRPr sz="2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0" name="Google Shape;140;p26"/>
          <p:cNvSpPr txBox="1"/>
          <p:nvPr/>
        </p:nvSpPr>
        <p:spPr>
          <a:xfrm>
            <a:off x="7524235" y="4941455"/>
            <a:ext cx="1626888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314833" y="152400"/>
            <a:ext cx="774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1089643" y="362675"/>
            <a:ext cx="6387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데이터 전처리 - 결측치에 대한 고민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159700" y="1379550"/>
            <a:ext cx="67230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a"/>
              <a:buAutoNum type="arabicPeriod"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주말 및 공휴일 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a"/>
              <a:buChar char="-"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거래가 발생하지 않는 주말 및  공휴일의 데이터를 모두 제거하는 것이 모델의 성능 저하를 유발할까?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a"/>
              <a:buChar char="-"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거래가 발생하지 않는 날 중 주말 데이터만 제거하고 공휴일의 가격 데이터는 0원으로 처리했을 때 모델 성능의 변화를 알 수 있을까? 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a"/>
              <a:buAutoNum type="arabicPeriod"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평균온도가 없는 날 존재 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a"/>
              <a:buChar char="-"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하루 전/후 평균값으로 대체 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/>
        </p:nvSpPr>
        <p:spPr>
          <a:xfrm>
            <a:off x="314833" y="152400"/>
            <a:ext cx="774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1089643" y="362675"/>
            <a:ext cx="6387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데이터 전처리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1159700" y="1379550"/>
            <a:ext cx="6723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50" y="2397050"/>
            <a:ext cx="3547150" cy="2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/>
          <p:nvPr/>
        </p:nvSpPr>
        <p:spPr>
          <a:xfrm>
            <a:off x="4748150" y="2337750"/>
            <a:ext cx="542700" cy="468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875" y="1379550"/>
            <a:ext cx="2206725" cy="26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/>
          <p:nvPr/>
        </p:nvSpPr>
        <p:spPr>
          <a:xfrm>
            <a:off x="7171750" y="3619075"/>
            <a:ext cx="620400" cy="38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3929600" y="2439750"/>
            <a:ext cx="708000" cy="26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 txBox="1"/>
          <p:nvPr/>
        </p:nvSpPr>
        <p:spPr>
          <a:xfrm>
            <a:off x="1089725" y="1276263"/>
            <a:ext cx="374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a"/>
              <a:buChar char="●"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One-Hot Encoding을 이용하여 요일정보 숫자로 변환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314833" y="152400"/>
            <a:ext cx="774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1089643" y="362675"/>
            <a:ext cx="6387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데이터 전처리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85" name="Google Shape;285;p37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7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1159700" y="1379550"/>
            <a:ext cx="6723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566050" y="1285900"/>
            <a:ext cx="53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ua"/>
              <a:buChar char="●"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날짜를 year / month / day로 구분하여 데이터 처리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93" y="2170725"/>
            <a:ext cx="8506608" cy="15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/>
          <p:nvPr/>
        </p:nvSpPr>
        <p:spPr>
          <a:xfrm>
            <a:off x="677350" y="2629150"/>
            <a:ext cx="482400" cy="11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8193725" y="2629150"/>
            <a:ext cx="812700" cy="111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1089660" y="160020"/>
            <a:ext cx="3788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0" name="Google Shape;300;p38"/>
          <p:cNvSpPr/>
          <p:nvPr/>
        </p:nvSpPr>
        <p:spPr>
          <a:xfrm>
            <a:off x="0" y="160020"/>
            <a:ext cx="91440" cy="798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8"/>
          <p:cNvSpPr/>
          <p:nvPr/>
        </p:nvSpPr>
        <p:spPr>
          <a:xfrm>
            <a:off x="0" y="958556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8"/>
          <p:cNvSpPr/>
          <p:nvPr/>
        </p:nvSpPr>
        <p:spPr>
          <a:xfrm>
            <a:off x="0" y="1728325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/>
          <p:nvPr/>
        </p:nvSpPr>
        <p:spPr>
          <a:xfrm>
            <a:off x="0" y="2526862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0" y="3325398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38"/>
          <p:cNvCxnSpPr/>
          <p:nvPr/>
        </p:nvCxnSpPr>
        <p:spPr>
          <a:xfrm>
            <a:off x="4878047" y="2602818"/>
            <a:ext cx="4265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00" y="1650025"/>
            <a:ext cx="3904825" cy="23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1014150" y="250600"/>
            <a:ext cx="711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EDA - 연도별 토마토 가격 추이 (단위: 원/상품/5kg)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5083425" y="1688500"/>
            <a:ext cx="34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2020년도 여름은 사상 최장 장마와 강력한 태풍으로 토마토 가격 급등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09" name="Google Shape;309;p3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1450" y="2968075"/>
            <a:ext cx="3788400" cy="29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7184" y="3415000"/>
            <a:ext cx="3267424" cy="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/>
        </p:nvSpPr>
        <p:spPr>
          <a:xfrm>
            <a:off x="1089660" y="160020"/>
            <a:ext cx="3788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6" name="Google Shape;316;p39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9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39"/>
          <p:cNvCxnSpPr/>
          <p:nvPr/>
        </p:nvCxnSpPr>
        <p:spPr>
          <a:xfrm>
            <a:off x="4878047" y="2602818"/>
            <a:ext cx="4265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2" name="Google Shape;322;p39"/>
          <p:cNvSpPr txBox="1"/>
          <p:nvPr/>
        </p:nvSpPr>
        <p:spPr>
          <a:xfrm>
            <a:off x="1031000" y="282275"/>
            <a:ext cx="773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EDA - 월별 토마토 가격 추이 (단위: 원/상품/5kg)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5157475" y="1688500"/>
            <a:ext cx="375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가격 상승 원인 : 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토마토는 8월 초순이면 수확이 모두 끝나서 8월부터는 토마토의 품귀상태가 나타남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37" y="1564425"/>
            <a:ext cx="4025000" cy="25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/>
        </p:nvSpPr>
        <p:spPr>
          <a:xfrm>
            <a:off x="924775" y="261600"/>
            <a:ext cx="533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EDA - 컬럼 제거 전 / 후 모델 설명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924775" y="1574600"/>
            <a:ext cx="7857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Model 1(원본 데이터) - 컬럼을 따로 제거 하지 않고 진행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Model 2(</a:t>
            </a:r>
            <a:r>
              <a:rPr lang="ko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평균온도 제거</a:t>
            </a: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Group) - 평균온도, 합계 일조시간, 합계 일사량,  평균 지면온도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Model 3(</a:t>
            </a:r>
            <a:r>
              <a:rPr lang="ko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유류가격 제거</a:t>
            </a: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Group) - 고급휘발유, 보통휘발유, 자동차용경유 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Model 4(</a:t>
            </a:r>
            <a:r>
              <a:rPr lang="ko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일조량 제거</a:t>
            </a: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Group) - 강수량, 풍속, 평균 상대습도, 일 최심적설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Model 5(</a:t>
            </a:r>
            <a:r>
              <a:rPr lang="ko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타국 수입량 제거</a:t>
            </a: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Group) - 중국, 미국, 이탈리아, 칠레, 스페인 물량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/>
        </p:nvSpPr>
        <p:spPr>
          <a:xfrm>
            <a:off x="1089660" y="160020"/>
            <a:ext cx="3788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1" name="Google Shape;341;p41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1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1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6" name="Google Shape;346;p41"/>
          <p:cNvGraphicFramePr/>
          <p:nvPr/>
        </p:nvGraphicFramePr>
        <p:xfrm>
          <a:off x="1002438" y="19038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{D913EF1D-F183-4E1F-9DF3-9656C5049BC2}</a:tableStyleId>
              </a:tblPr>
              <a:tblGrid>
                <a:gridCol w="1268350"/>
                <a:gridCol w="1268350"/>
                <a:gridCol w="1268350"/>
                <a:gridCol w="1268350"/>
                <a:gridCol w="1268350"/>
                <a:gridCol w="1268350"/>
              </a:tblGrid>
              <a:tr h="50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 u="none" cap="none" strike="noStrike">
                        <a:solidFill>
                          <a:srgbClr val="3A3838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3D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3A3838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Model 1</a:t>
                      </a:r>
                      <a:endParaRPr b="1" sz="1500">
                        <a:solidFill>
                          <a:srgbClr val="3A3838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3D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" sz="1500">
                          <a:solidFill>
                            <a:srgbClr val="3A3838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Model 2</a:t>
                      </a:r>
                      <a:endParaRPr b="1" sz="1500" u="none" cap="none" strike="noStrike">
                        <a:solidFill>
                          <a:srgbClr val="3A3838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3D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" sz="1500">
                          <a:solidFill>
                            <a:srgbClr val="3A3838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Model 3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3D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rgbClr val="3A3838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Model 4</a:t>
                      </a:r>
                      <a:endParaRPr b="1" sz="1500" u="none" cap="none" strike="noStrike">
                        <a:solidFill>
                          <a:srgbClr val="3A3838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3D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ko" sz="1500">
                          <a:solidFill>
                            <a:srgbClr val="3A3838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Model 5</a:t>
                      </a:r>
                      <a:endParaRPr b="1" sz="1500">
                        <a:solidFill>
                          <a:srgbClr val="3A3838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D3D2">
                        <a:alpha val="80000"/>
                      </a:srgbClr>
                    </a:solidFill>
                  </a:tcPr>
                </a:tc>
              </a:tr>
              <a:tr h="50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Train_set</a:t>
                      </a:r>
                      <a:endParaRPr sz="1400" u="none" cap="none" strike="noStrike">
                        <a:solidFill>
                          <a:srgbClr val="3A3838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0.516</a:t>
                      </a:r>
                      <a:endParaRPr sz="1400" u="none" cap="none" strike="noStrike">
                        <a:solidFill>
                          <a:srgbClr val="3A3838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0.374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0.454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0.508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0.442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Test_set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0.526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3A3838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0.411</a:t>
                      </a:r>
                      <a:endParaRPr sz="1400" u="none" cap="none" strike="noStrike">
                        <a:solidFill>
                          <a:srgbClr val="3A3838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0.458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0.518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Jua"/>
                          <a:ea typeface="Jua"/>
                          <a:cs typeface="Jua"/>
                          <a:sym typeface="Jua"/>
                        </a:rPr>
                        <a:t>0.458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47" name="Google Shape;347;p41"/>
          <p:cNvSpPr txBox="1"/>
          <p:nvPr/>
        </p:nvSpPr>
        <p:spPr>
          <a:xfrm>
            <a:off x="1089650" y="251525"/>
            <a:ext cx="675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EDA - 컬럼 제거 전 / 후 모델 성능비교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48" name="Google Shape;348;p41"/>
          <p:cNvSpPr/>
          <p:nvPr/>
        </p:nvSpPr>
        <p:spPr>
          <a:xfrm>
            <a:off x="2408950" y="1835800"/>
            <a:ext cx="980400" cy="163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/>
          <p:nvPr/>
        </p:nvSpPr>
        <p:spPr>
          <a:xfrm>
            <a:off x="3679500" y="1835800"/>
            <a:ext cx="980400" cy="1638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1"/>
          <p:cNvSpPr txBox="1"/>
          <p:nvPr/>
        </p:nvSpPr>
        <p:spPr>
          <a:xfrm>
            <a:off x="3337725" y="3679400"/>
            <a:ext cx="20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(</a:t>
            </a:r>
            <a:r>
              <a:rPr lang="ko">
                <a:solidFill>
                  <a:srgbClr val="0000FF"/>
                </a:solidFill>
                <a:latin typeface="Jua"/>
                <a:ea typeface="Jua"/>
                <a:cs typeface="Jua"/>
                <a:sym typeface="Jua"/>
              </a:rPr>
              <a:t>평균온도 제거</a:t>
            </a: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 Group)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/>
          <p:nvPr/>
        </p:nvSpPr>
        <p:spPr>
          <a:xfrm>
            <a:off x="0" y="160020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0" y="958556"/>
            <a:ext cx="91440" cy="798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0" y="1728325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0" y="2526862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0" y="3325398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989925" y="1174600"/>
            <a:ext cx="2097300" cy="5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Model 1</a:t>
            </a:r>
            <a:endParaRPr sz="1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989925" y="1818150"/>
            <a:ext cx="2097300" cy="543600"/>
          </a:xfrm>
          <a:prstGeom prst="rect">
            <a:avLst/>
          </a:prstGeom>
          <a:solidFill>
            <a:srgbClr val="FDC22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Model 2</a:t>
            </a:r>
            <a:endParaRPr sz="1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989923" y="2461701"/>
            <a:ext cx="2097300" cy="543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Model 3</a:t>
            </a:r>
            <a:endParaRPr sz="1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989924" y="3105251"/>
            <a:ext cx="2097300" cy="543600"/>
          </a:xfrm>
          <a:prstGeom prst="rect">
            <a:avLst/>
          </a:prstGeom>
          <a:solidFill>
            <a:srgbClr val="E1C1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Model 4</a:t>
            </a:r>
            <a:endParaRPr sz="1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4" name="Google Shape;364;p42"/>
          <p:cNvSpPr txBox="1"/>
          <p:nvPr>
            <p:ph idx="4294967295" type="title"/>
          </p:nvPr>
        </p:nvSpPr>
        <p:spPr>
          <a:xfrm>
            <a:off x="989925" y="241976"/>
            <a:ext cx="7842300" cy="60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Jua"/>
                <a:ea typeface="Jua"/>
                <a:cs typeface="Jua"/>
                <a:sym typeface="Jua"/>
              </a:rPr>
              <a:t>MODEL 선정 과정 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5" name="Google Shape;365;p42"/>
          <p:cNvSpPr/>
          <p:nvPr/>
        </p:nvSpPr>
        <p:spPr>
          <a:xfrm>
            <a:off x="989924" y="3778276"/>
            <a:ext cx="2097300" cy="5436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Model 5</a:t>
            </a:r>
            <a:endParaRPr sz="1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6" name="Google Shape;366;p42"/>
          <p:cNvSpPr/>
          <p:nvPr/>
        </p:nvSpPr>
        <p:spPr>
          <a:xfrm>
            <a:off x="3471238" y="2508700"/>
            <a:ext cx="2263500" cy="58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D3D2">
              <a:alpha val="8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BEST MODEL 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6055300" y="2527750"/>
            <a:ext cx="2097300" cy="5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Model 1</a:t>
            </a:r>
            <a:endParaRPr sz="1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6543750" y="3176950"/>
            <a:ext cx="15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(원본 데이터)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/>
        </p:nvSpPr>
        <p:spPr>
          <a:xfrm>
            <a:off x="954100" y="422925"/>
            <a:ext cx="533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분석기법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3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3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3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3"/>
          <p:cNvSpPr txBox="1"/>
          <p:nvPr>
            <p:ph idx="4294967295" type="body"/>
          </p:nvPr>
        </p:nvSpPr>
        <p:spPr>
          <a:xfrm>
            <a:off x="311700" y="11885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다중회귀분석(Multiple Regression Analysis)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-314325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50"/>
              <a:buFont typeface="Jua"/>
              <a:buChar char="-"/>
            </a:pPr>
            <a:r>
              <a:rPr lang="ko" sz="1350">
                <a:latin typeface="Jua"/>
                <a:ea typeface="Jua"/>
                <a:cs typeface="Jua"/>
                <a:sym typeface="Jua"/>
              </a:rPr>
              <a:t>두 개 이상의 독립변수가 하나의 종속변수에 미치는 영향을 검증하는 분석 방법</a:t>
            </a:r>
            <a:endParaRPr sz="1350">
              <a:latin typeface="Jua"/>
              <a:ea typeface="Jua"/>
              <a:cs typeface="Jua"/>
              <a:sym typeface="Jua"/>
            </a:endParaRPr>
          </a:p>
          <a:p>
            <a:pPr indent="-314325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Jua"/>
              <a:buChar char="-"/>
            </a:pPr>
            <a:r>
              <a:rPr lang="ko" sz="1350">
                <a:latin typeface="Jua"/>
                <a:ea typeface="Jua"/>
                <a:cs typeface="Jua"/>
                <a:sym typeface="Jua"/>
              </a:rPr>
              <a:t>단순회귀분석의 개념과 분석방법이 동일, 독립변수의 수에서 차이</a:t>
            </a:r>
            <a:endParaRPr sz="1350">
              <a:latin typeface="Jua"/>
              <a:ea typeface="Jua"/>
              <a:cs typeface="Jua"/>
              <a:sym typeface="Jua"/>
            </a:endParaRPr>
          </a:p>
          <a:p>
            <a:pPr indent="0" lvl="0" marL="9144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highlight>
                <a:srgbClr val="FCFEFF"/>
              </a:highlight>
            </a:endParaRPr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401" y="2109301"/>
            <a:ext cx="3425849" cy="262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/>
          <p:nvPr/>
        </p:nvSpPr>
        <p:spPr>
          <a:xfrm>
            <a:off x="954100" y="422925"/>
            <a:ext cx="533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분석기법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4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4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4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4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4"/>
          <p:cNvSpPr txBox="1"/>
          <p:nvPr>
            <p:ph idx="4294967295" type="body"/>
          </p:nvPr>
        </p:nvSpPr>
        <p:spPr>
          <a:xfrm>
            <a:off x="311700" y="11885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라쏘회귀분석(Lasso Regression Analysis)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-314325" lvl="0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350"/>
              <a:buFont typeface="Jua"/>
              <a:buChar char="-"/>
            </a:pPr>
            <a:r>
              <a:rPr lang="ko" sz="1350">
                <a:highlight>
                  <a:schemeClr val="lt1"/>
                </a:highlight>
                <a:latin typeface="Jua"/>
                <a:ea typeface="Jua"/>
                <a:cs typeface="Jua"/>
                <a:sym typeface="Jua"/>
              </a:rPr>
              <a:t>모델의 설명력에 기여하지 못하는 독립변수의 회귀계수를 0으로 만든다</a:t>
            </a:r>
            <a:endParaRPr sz="1350">
              <a:latin typeface="Jua"/>
              <a:ea typeface="Jua"/>
              <a:cs typeface="Jua"/>
              <a:sym typeface="Jua"/>
            </a:endParaRPr>
          </a:p>
          <a:p>
            <a:pPr indent="-314325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-"/>
            </a:pPr>
            <a:r>
              <a:rPr lang="ko" sz="1350">
                <a:highlight>
                  <a:schemeClr val="lt1"/>
                </a:highlight>
                <a:latin typeface="Jua"/>
                <a:ea typeface="Jua"/>
                <a:cs typeface="Jua"/>
                <a:sym typeface="Jua"/>
              </a:rPr>
              <a:t>L1 페널티항으로 회귀모델에 페널티를 부과함으로써 회귀계수를 축소한다.</a:t>
            </a:r>
            <a:endParaRPr sz="1350">
              <a:latin typeface="Jua"/>
              <a:ea typeface="Jua"/>
              <a:cs typeface="Jua"/>
              <a:sym typeface="Ju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릿지회귀분석(Ridge Regression Analysis)</a:t>
            </a:r>
            <a:endParaRPr sz="1350">
              <a:highlight>
                <a:schemeClr val="lt1"/>
              </a:highlight>
              <a:latin typeface="Jua"/>
              <a:ea typeface="Jua"/>
              <a:cs typeface="Jua"/>
              <a:sym typeface="Jua"/>
            </a:endParaRPr>
          </a:p>
          <a:p>
            <a:pPr indent="-314325" lvl="0" marL="13716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Jua"/>
              <a:buChar char="-"/>
            </a:pPr>
            <a:r>
              <a:rPr lang="ko" sz="1350">
                <a:highlight>
                  <a:schemeClr val="lt1"/>
                </a:highlight>
                <a:latin typeface="Jua"/>
                <a:ea typeface="Jua"/>
                <a:cs typeface="Jua"/>
                <a:sym typeface="Jua"/>
              </a:rPr>
              <a:t>모델의 설명력에 기여하지 못하는 독립변수의 회귀계수 크기를 0에 근접하도록 축소한다.</a:t>
            </a:r>
            <a:endParaRPr sz="1350">
              <a:highlight>
                <a:schemeClr val="lt1"/>
              </a:highlight>
              <a:latin typeface="Jua"/>
              <a:ea typeface="Jua"/>
              <a:cs typeface="Jua"/>
              <a:sym typeface="Jua"/>
            </a:endParaRPr>
          </a:p>
          <a:p>
            <a:pPr indent="-314325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algun Gothic"/>
              <a:buChar char="-"/>
            </a:pPr>
            <a:r>
              <a:rPr lang="ko" sz="1350">
                <a:highlight>
                  <a:schemeClr val="lt1"/>
                </a:highlight>
                <a:latin typeface="Jua"/>
                <a:ea typeface="Jua"/>
                <a:cs typeface="Jua"/>
                <a:sym typeface="Jua"/>
              </a:rPr>
              <a:t>L2 페널티항으로 회귀모델에 페널티를 부과함으로써 회귀계수를 축소한다.</a:t>
            </a:r>
            <a:endParaRPr sz="1350">
              <a:latin typeface="Jua"/>
              <a:ea typeface="Jua"/>
              <a:cs typeface="Jua"/>
              <a:sym typeface="Jua"/>
            </a:endParaRPr>
          </a:p>
          <a:p>
            <a:pPr indent="0" lvl="0" marL="9144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0F0F"/>
              </a:solidFill>
              <a:highlight>
                <a:srgbClr val="FCFEFF"/>
              </a:highlight>
            </a:endParaRPr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550" y="3134875"/>
            <a:ext cx="2624424" cy="17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548677" y="419100"/>
            <a:ext cx="231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3A3838"/>
                </a:solidFill>
                <a:latin typeface="Jua"/>
                <a:ea typeface="Jua"/>
                <a:cs typeface="Jua"/>
                <a:sym typeface="Jua"/>
              </a:rPr>
              <a:t>Table of Contents</a:t>
            </a:r>
            <a:endParaRPr sz="11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4260" y="0"/>
            <a:ext cx="55397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7524235" y="4941455"/>
            <a:ext cx="1626888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7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62500" lnSpcReduction="10000"/>
          </a:bodyPr>
          <a:lstStyle/>
          <a:p>
            <a:pPr indent="-311943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Jua"/>
              <a:buAutoNum type="arabi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Introduction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00037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Jua"/>
              <a:buAutoNum type="alphaL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기획 의도 및 프로젝트 목표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00037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Jua"/>
              <a:buAutoNum type="alphaL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선행자료 조사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1943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Jua"/>
              <a:buAutoNum type="arabi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Main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00037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Jua"/>
              <a:buAutoNum type="alphaL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데이터 설명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00037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Jua"/>
              <a:buAutoNum type="alphaL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데이터 전처리 및 EDA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00037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Jua"/>
              <a:buAutoNum type="alphaL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분석기법 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1943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Jua"/>
              <a:buAutoNum type="arabi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Conclusion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00037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Jua"/>
              <a:buAutoNum type="alphaL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결과 시각화 및 해석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00037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Jua"/>
              <a:buAutoNum type="alphaL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분석 결과 요약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00037" lvl="1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Jua"/>
              <a:buAutoNum type="alphaLcPeriod"/>
            </a:pPr>
            <a:r>
              <a:rPr lang="ko">
                <a:latin typeface="Jua"/>
                <a:ea typeface="Jua"/>
                <a:cs typeface="Jua"/>
                <a:sym typeface="Jua"/>
              </a:rPr>
              <a:t>추가 진행사항 및 한계점 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5"/>
          <p:cNvSpPr/>
          <p:nvPr/>
        </p:nvSpPr>
        <p:spPr>
          <a:xfrm>
            <a:off x="0" y="1935480"/>
            <a:ext cx="4572000" cy="1272540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1183438" y="2343150"/>
            <a:ext cx="3333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Conclusion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7524235" y="4941455"/>
            <a:ext cx="1626888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5"/>
          <p:cNvGrpSpPr/>
          <p:nvPr/>
        </p:nvGrpSpPr>
        <p:grpSpPr>
          <a:xfrm>
            <a:off x="34" y="768927"/>
            <a:ext cx="2265404" cy="577081"/>
            <a:chOff x="7205150" y="2083172"/>
            <a:chExt cx="2397760" cy="769441"/>
          </a:xfrm>
        </p:grpSpPr>
        <p:sp>
          <p:nvSpPr>
            <p:cNvPr id="402" name="Google Shape;402;p45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5"/>
            <p:cNvSpPr txBox="1"/>
            <p:nvPr/>
          </p:nvSpPr>
          <p:spPr>
            <a:xfrm>
              <a:off x="7478872" y="2144727"/>
              <a:ext cx="185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7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#Part 3,</a:t>
              </a:r>
              <a:endParaRPr b="1" sz="2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/>
        </p:nvSpPr>
        <p:spPr>
          <a:xfrm>
            <a:off x="1082650" y="279000"/>
            <a:ext cx="7308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결과 시각화 및 해석 - Model 1 실제 / 예측 값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09" name="Google Shape;409;p46"/>
          <p:cNvSpPr/>
          <p:nvPr/>
        </p:nvSpPr>
        <p:spPr>
          <a:xfrm>
            <a:off x="0" y="160020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6"/>
          <p:cNvSpPr/>
          <p:nvPr/>
        </p:nvSpPr>
        <p:spPr>
          <a:xfrm>
            <a:off x="0" y="958556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6"/>
          <p:cNvSpPr/>
          <p:nvPr/>
        </p:nvSpPr>
        <p:spPr>
          <a:xfrm>
            <a:off x="0" y="1728325"/>
            <a:ext cx="91440" cy="798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6"/>
          <p:cNvSpPr/>
          <p:nvPr/>
        </p:nvSpPr>
        <p:spPr>
          <a:xfrm>
            <a:off x="0" y="2526862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0" y="3325398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909750" y="1563300"/>
            <a:ext cx="2655000" cy="20664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다중회귀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50" y="1970613"/>
            <a:ext cx="1932301" cy="116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46"/>
          <p:cNvGrpSpPr/>
          <p:nvPr/>
        </p:nvGrpSpPr>
        <p:grpSpPr>
          <a:xfrm>
            <a:off x="3564822" y="1563088"/>
            <a:ext cx="5377342" cy="2066211"/>
            <a:chOff x="-2052471" y="1869446"/>
            <a:chExt cx="10180503" cy="4050600"/>
          </a:xfrm>
        </p:grpSpPr>
        <p:sp>
          <p:nvSpPr>
            <p:cNvPr id="417" name="Google Shape;417;p46"/>
            <p:cNvSpPr/>
            <p:nvPr/>
          </p:nvSpPr>
          <p:spPr>
            <a:xfrm>
              <a:off x="-2052471" y="1869446"/>
              <a:ext cx="5025000" cy="405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Ridge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2972532" y="1869446"/>
              <a:ext cx="5155500" cy="4050600"/>
            </a:xfrm>
            <a:prstGeom prst="rect">
              <a:avLst/>
            </a:prstGeom>
            <a:solidFill>
              <a:srgbClr val="FEEFE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Lasso</a:t>
              </a:r>
              <a:endParaRPr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400" y="1953025"/>
            <a:ext cx="1830263" cy="12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731" y="3856928"/>
            <a:ext cx="2001901" cy="53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6202" y="3838850"/>
            <a:ext cx="2042625" cy="5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150" y="3856935"/>
            <a:ext cx="2142000" cy="50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000" y="1953013"/>
            <a:ext cx="1932301" cy="11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7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7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7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7"/>
          <p:cNvSpPr txBox="1"/>
          <p:nvPr>
            <p:ph idx="4294967295" type="title"/>
          </p:nvPr>
        </p:nvSpPr>
        <p:spPr>
          <a:xfrm>
            <a:off x="1011925" y="337325"/>
            <a:ext cx="7640700" cy="62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250">
                <a:latin typeface="Jua"/>
                <a:ea typeface="Jua"/>
                <a:cs typeface="Jua"/>
                <a:sym typeface="Jua"/>
              </a:rPr>
              <a:t>결과 시각화 및 해석 - 모델 성능 비교(주말, 공휴일 제거)</a:t>
            </a:r>
            <a:endParaRPr sz="2250">
              <a:latin typeface="Jua"/>
              <a:ea typeface="Jua"/>
              <a:cs typeface="Jua"/>
              <a:sym typeface="Jua"/>
            </a:endParaRPr>
          </a:p>
        </p:txBody>
      </p:sp>
      <p:graphicFrame>
        <p:nvGraphicFramePr>
          <p:cNvPr id="434" name="Google Shape;434;p47"/>
          <p:cNvGraphicFramePr/>
          <p:nvPr/>
        </p:nvGraphicFramePr>
        <p:xfrm>
          <a:off x="1284850" y="153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{0DC95B9D-0509-4398-80B6-C7E8A62B98DE}</a:tableStyleId>
              </a:tblPr>
              <a:tblGrid>
                <a:gridCol w="1140375"/>
                <a:gridCol w="1190150"/>
                <a:gridCol w="1647825"/>
                <a:gridCol w="1647825"/>
                <a:gridCol w="1647825"/>
              </a:tblGrid>
              <a:tr h="3992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Linear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Ridge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Lasso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992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Score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train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0.51647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0.51641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0.54268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</a:tr>
              <a:tr h="399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0.52582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0.52581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0.44046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</a:tr>
              <a:tr h="3992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RMSE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train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3436.18069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3436.35665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3436.19509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</a:tr>
              <a:tr h="399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3428.80944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3429.53345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3428.01270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</a:tr>
              <a:tr h="3992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MAE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train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2698.85325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2699.58882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2699.01868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</a:tr>
              <a:tr h="3992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test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2676.26547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2675.24144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2675.54444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5" name="Google Shape;435;p47"/>
          <p:cNvSpPr txBox="1"/>
          <p:nvPr/>
        </p:nvSpPr>
        <p:spPr>
          <a:xfrm>
            <a:off x="-1050125" y="37183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7"/>
          <p:cNvSpPr/>
          <p:nvPr/>
        </p:nvSpPr>
        <p:spPr>
          <a:xfrm>
            <a:off x="3565950" y="1447425"/>
            <a:ext cx="5037300" cy="297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/>
          <p:nvPr/>
        </p:nvSpPr>
        <p:spPr>
          <a:xfrm>
            <a:off x="954100" y="422925"/>
            <a:ext cx="7275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분석결과 요약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42" name="Google Shape;442;p48"/>
          <p:cNvSpPr txBox="1"/>
          <p:nvPr/>
        </p:nvSpPr>
        <p:spPr>
          <a:xfrm>
            <a:off x="1113025" y="1209850"/>
            <a:ext cx="7275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ko">
                <a:latin typeface="Jua"/>
                <a:ea typeface="Jua"/>
                <a:cs typeface="Jua"/>
                <a:sym typeface="Jua"/>
              </a:rPr>
              <a:t>토마토 가격은 온도와 관련된 날씨의 영향을 가장 많이 받음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ko">
                <a:latin typeface="Jua"/>
                <a:ea typeface="Jua"/>
                <a:cs typeface="Jua"/>
                <a:sym typeface="Jua"/>
              </a:rPr>
              <a:t>주말 및 공휴일과 같은 결측치 데이터를 포함시키지 않을때 성능이 더 좋음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ua"/>
              <a:buChar char="-"/>
            </a:pPr>
            <a:r>
              <a:rPr lang="ko">
                <a:latin typeface="Jua"/>
                <a:ea typeface="Jua"/>
                <a:cs typeface="Jua"/>
                <a:sym typeface="Jua"/>
              </a:rPr>
              <a:t>총 3가지 모델을 진행해 본 결과,</a:t>
            </a:r>
            <a:r>
              <a:rPr lang="ko">
                <a:latin typeface="Jua"/>
                <a:ea typeface="Jua"/>
                <a:cs typeface="Jua"/>
                <a:sym typeface="Jua"/>
              </a:rPr>
              <a:t> 모델 간의 성능은</a:t>
            </a:r>
            <a:r>
              <a:rPr lang="ko">
                <a:latin typeface="Jua"/>
                <a:ea typeface="Jua"/>
                <a:cs typeface="Jua"/>
                <a:sym typeface="Jua"/>
              </a:rPr>
              <a:t> 큰 차이가 없었고 각 모델별 예측치와 실제값의 차이는 아래와 같이 확인할 수 있음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3" name="Google Shape;443;p48"/>
          <p:cNvGraphicFramePr/>
          <p:nvPr/>
        </p:nvGraphicFramePr>
        <p:xfrm>
          <a:off x="2538013" y="2824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{0DC95B9D-0509-4398-80B6-C7E8A62B98DE}</a:tableStyleId>
              </a:tblPr>
              <a:tblGrid>
                <a:gridCol w="1252275"/>
                <a:gridCol w="2047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  모델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가격 차이</a:t>
                      </a:r>
                      <a:endParaRPr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다중회귀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 23.6원 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 Ridge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 48.2원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 Lasso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    207.4원</a:t>
                      </a:r>
                      <a:endParaRPr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"/>
          <p:cNvSpPr txBox="1"/>
          <p:nvPr/>
        </p:nvSpPr>
        <p:spPr>
          <a:xfrm>
            <a:off x="954100" y="422925"/>
            <a:ext cx="7275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추가 진행 예정 사항 및 한계점 &amp; 보완 방법</a:t>
            </a:r>
            <a:endParaRPr sz="24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49" name="Google Shape;449;p49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9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9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9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9"/>
          <p:cNvSpPr txBox="1"/>
          <p:nvPr>
            <p:ph idx="4294967295" type="body"/>
          </p:nvPr>
        </p:nvSpPr>
        <p:spPr>
          <a:xfrm>
            <a:off x="682625" y="1475500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a"/>
              <a:buChar char="-"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현재 진행상황 이후 추가적으로 딥러닝(Ex. RNN, LSTM)을 사용하여 가격 정밀 분석 예정 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a"/>
              <a:buChar char="-"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토마토 주산지 데이터를 포함시키지 않아 데이터를 예측하는데 어려움이 있었음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a"/>
              <a:buChar char="-"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데이터 개수의 한계로 각 분석기법마다의 차이가 크지 않아 정확한 모델 선정이 어려움</a:t>
            </a:r>
            <a:endParaRPr sz="1800">
              <a:latin typeface="Jua"/>
              <a:ea typeface="Jua"/>
              <a:cs typeface="Jua"/>
              <a:sym typeface="Ju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Jua"/>
              <a:buChar char="-"/>
            </a:pPr>
            <a:r>
              <a:rPr lang="ko" sz="1800">
                <a:latin typeface="Jua"/>
                <a:ea typeface="Jua"/>
                <a:cs typeface="Jua"/>
                <a:sym typeface="Jua"/>
              </a:rPr>
              <a:t>결과에만 압도되지 않도록 목적에 맞는 다양한 가설을 설정하는 연습을 계속 해야됨을 느꼈음</a:t>
            </a:r>
            <a:endParaRPr sz="18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/>
          <p:nvPr/>
        </p:nvSpPr>
        <p:spPr>
          <a:xfrm>
            <a:off x="4061460" y="487680"/>
            <a:ext cx="4572000" cy="41681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4427000" y="959175"/>
            <a:ext cx="35280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ua"/>
              <a:buChar char="-"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이도영, 양예원, 이주형, 박지홍, 강민구. (2020). Lasso 회귀분석을 활용한 농산물 가격예측 모델 변수 선정 연구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Jua"/>
              <a:buChar char="-"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신성호, 이미경, 송사광. (2018). LTSM 네트워크를 활용한 농산물 가격 예측 모델. 한국콘텐츠학회 논문지, 18(11), 416-429.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Jua"/>
              <a:buChar char="-"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김주현, “역대 최장 장마 기록한 2020… 평년보다 20일 더 내린 장맛비”, 머니투데이, 2020.08.21, </a:t>
            </a:r>
            <a:r>
              <a:rPr lang="ko" sz="1000" u="sng">
                <a:solidFill>
                  <a:srgbClr val="0097A7"/>
                </a:solidFill>
                <a:latin typeface="Jua"/>
                <a:ea typeface="Jua"/>
                <a:cs typeface="Jua"/>
                <a:sym typeface="Ju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https://news.mt.co.kr/mtview.php?no=2020082110461160385</a:t>
            </a:r>
            <a:endParaRPr sz="10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고성진, “토마토 수도권 출하 몰려 가격편차 심화…계획 생산</a:t>
            </a:r>
            <a:r>
              <a:rPr b="1" lang="ko" sz="1000">
                <a:solidFill>
                  <a:schemeClr val="dk1"/>
                </a:solidFill>
                <a:highlight>
                  <a:schemeClr val="lt1"/>
                </a:highlight>
                <a:latin typeface="Jua"/>
                <a:ea typeface="Jua"/>
                <a:cs typeface="Jua"/>
                <a:sym typeface="Jua"/>
              </a:rPr>
              <a:t>·</a:t>
            </a: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출하 필요”, 한국농어민신문, 2021.11.12, </a:t>
            </a:r>
            <a:r>
              <a:rPr lang="ko" sz="1000" u="sng">
                <a:solidFill>
                  <a:srgbClr val="0097A7"/>
                </a:solidFill>
                <a:latin typeface="Jua"/>
                <a:ea typeface="Jua"/>
                <a:cs typeface="Jua"/>
                <a:sym typeface="Ju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http://www.agrinet.co.kr/news/articleView.html?idxno=304998</a:t>
            </a:r>
            <a:endParaRPr sz="10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Jua"/>
              <a:buChar char="-"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김현철, “농산물값 낮추고 유류 저가공급… 농협, 고물가 ‘고통분담’, 파이낸셜뉴스, 2022.06.07, </a:t>
            </a:r>
            <a:r>
              <a:rPr lang="ko" sz="1000" u="sng">
                <a:solidFill>
                  <a:srgbClr val="0097A7"/>
                </a:solidFill>
                <a:latin typeface="Jua"/>
                <a:ea typeface="Jua"/>
                <a:cs typeface="Jua"/>
                <a:sym typeface="Ju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https://www.fnnews.com/news/202206071809264401</a:t>
            </a:r>
            <a:endParaRPr sz="10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Jua"/>
              <a:buChar char="-"/>
            </a:pPr>
            <a:r>
              <a:rPr lang="ko" sz="10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김유연, “온도 35도 넘으면 토마토 열매량 4분의 1가량 줄어”, 월간환경, 2022.06.14, </a:t>
            </a:r>
            <a:r>
              <a:rPr lang="ko" sz="1000" u="sng">
                <a:solidFill>
                  <a:srgbClr val="0097A7"/>
                </a:solidFill>
                <a:latin typeface="Jua"/>
                <a:ea typeface="Jua"/>
                <a:cs typeface="Jua"/>
                <a:sym typeface="Ju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http://www.ecocody.co.kr/news/articleView.html?idxno=2856</a:t>
            </a:r>
            <a:r>
              <a:rPr lang="ko" sz="10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10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4360025" y="600794"/>
            <a:ext cx="2736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참고자료 </a:t>
            </a: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463" name="Google Shape;463;p50"/>
          <p:cNvCxnSpPr/>
          <p:nvPr/>
        </p:nvCxnSpPr>
        <p:spPr>
          <a:xfrm>
            <a:off x="4360037" y="927680"/>
            <a:ext cx="4265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" y="1088"/>
            <a:ext cx="9141152" cy="5141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51"/>
          <p:cNvGrpSpPr/>
          <p:nvPr/>
        </p:nvGrpSpPr>
        <p:grpSpPr>
          <a:xfrm>
            <a:off x="434339" y="1979547"/>
            <a:ext cx="3690887" cy="1184405"/>
            <a:chOff x="7205150" y="2083172"/>
            <a:chExt cx="2397760" cy="769441"/>
          </a:xfrm>
        </p:grpSpPr>
        <p:sp>
          <p:nvSpPr>
            <p:cNvPr id="470" name="Google Shape;470;p51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1"/>
            <p:cNvSpPr txBox="1"/>
            <p:nvPr/>
          </p:nvSpPr>
          <p:spPr>
            <a:xfrm>
              <a:off x="7697115" y="2295440"/>
              <a:ext cx="1413830" cy="344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30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감사합니다</a:t>
              </a:r>
              <a:endParaRPr sz="1100"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4662438" y="1696343"/>
            <a:ext cx="606176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「</a:t>
            </a:r>
            <a:endParaRPr sz="1100"/>
          </a:p>
        </p:txBody>
      </p:sp>
      <p:sp>
        <p:nvSpPr>
          <p:cNvPr id="156" name="Google Shape;156;p28"/>
          <p:cNvSpPr txBox="1"/>
          <p:nvPr/>
        </p:nvSpPr>
        <p:spPr>
          <a:xfrm>
            <a:off x="8394326" y="1696343"/>
            <a:ext cx="606176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」</a:t>
            </a:r>
            <a:endParaRPr sz="1100"/>
          </a:p>
        </p:txBody>
      </p:sp>
      <p:sp>
        <p:nvSpPr>
          <p:cNvPr id="157" name="Google Shape;157;p28"/>
          <p:cNvSpPr txBox="1"/>
          <p:nvPr/>
        </p:nvSpPr>
        <p:spPr>
          <a:xfrm>
            <a:off x="5165028" y="2238800"/>
            <a:ext cx="3333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Introduction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7524235" y="4941455"/>
            <a:ext cx="1626888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28"/>
          <p:cNvGrpSpPr/>
          <p:nvPr/>
        </p:nvGrpSpPr>
        <p:grpSpPr>
          <a:xfrm>
            <a:off x="5404057" y="1562361"/>
            <a:ext cx="1980310" cy="577081"/>
            <a:chOff x="7205150" y="2083172"/>
            <a:chExt cx="2397760" cy="769441"/>
          </a:xfrm>
        </p:grpSpPr>
        <p:sp>
          <p:nvSpPr>
            <p:cNvPr id="160" name="Google Shape;160;p28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8"/>
            <p:cNvSpPr txBox="1"/>
            <p:nvPr/>
          </p:nvSpPr>
          <p:spPr>
            <a:xfrm>
              <a:off x="7394206" y="2144727"/>
              <a:ext cx="185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7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#Part 1,</a:t>
              </a:r>
              <a:endParaRPr b="1" sz="2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944798" y="295225"/>
            <a:ext cx="45879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기획 의도 및 목표 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3A3838"/>
              </a:solidFill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0" y="160020"/>
            <a:ext cx="91440" cy="798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0" y="958556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9"/>
          <p:cNvSpPr/>
          <p:nvPr/>
        </p:nvSpPr>
        <p:spPr>
          <a:xfrm>
            <a:off x="0" y="1728325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0" y="2526862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9"/>
          <p:cNvSpPr/>
          <p:nvPr/>
        </p:nvSpPr>
        <p:spPr>
          <a:xfrm>
            <a:off x="0" y="3325398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9"/>
          <p:cNvSpPr txBox="1"/>
          <p:nvPr>
            <p:ph idx="4294967295" type="body"/>
          </p:nvPr>
        </p:nvSpPr>
        <p:spPr>
          <a:xfrm>
            <a:off x="993075" y="1312725"/>
            <a:ext cx="7808700" cy="322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기획 의도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51948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Jua"/>
              <a:buChar char="-"/>
            </a:pPr>
            <a:r>
              <a:rPr lang="ko">
                <a:latin typeface="Jua"/>
                <a:ea typeface="Jua"/>
                <a:cs typeface="Jua"/>
                <a:sym typeface="Jua"/>
              </a:rPr>
              <a:t>토마토는 가격 변동이 큰 작물로, 지역별 날씨 데이터 &amp; 다양한 변수를 활용하여  예측한다면 가격 안정화를 시키는 의미있는 연구가 될 것으로 예상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-351948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Jua"/>
              <a:buChar char="-"/>
            </a:pPr>
            <a:r>
              <a:rPr lang="ko">
                <a:latin typeface="Jua"/>
                <a:ea typeface="Jua"/>
                <a:cs typeface="Jua"/>
                <a:sym typeface="Jua"/>
              </a:rPr>
              <a:t>타국 토마토 수입량 Top 5를 선정해서 추가적인 변수를 고려하면 가격을 예측하는데 좀 더 정확한 결과를 얻을 것으로 예상하고 해당 프로젝트를 진행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ko">
                <a:latin typeface="Jua"/>
                <a:ea typeface="Jua"/>
                <a:cs typeface="Jua"/>
                <a:sym typeface="Jua"/>
              </a:rPr>
              <a:t>목표 : 토마토 예측 가격과 실제 가격의 오차 분석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314833" y="152400"/>
            <a:ext cx="774827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089660" y="362670"/>
            <a:ext cx="378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선행자료 조사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0" y="160020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0" y="958556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0" y="1728325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0" y="2526862"/>
            <a:ext cx="91440" cy="798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0" y="3325398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1006350" y="1295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Jua"/>
              <a:buChar char="-"/>
            </a:pPr>
            <a:r>
              <a:rPr lang="ko" sz="1800" u="sng">
                <a:solidFill>
                  <a:srgbClr val="0097A7"/>
                </a:solidFill>
                <a:latin typeface="Jua"/>
                <a:ea typeface="Jua"/>
                <a:cs typeface="Jua"/>
                <a:sym typeface="Ju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농촌진흥청 자료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575" y="1819150"/>
            <a:ext cx="6056199" cy="9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1006350" y="3115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Jua"/>
              <a:buChar char="-"/>
            </a:pPr>
            <a:r>
              <a:rPr lang="ko" sz="1800" u="sng">
                <a:solidFill>
                  <a:srgbClr val="0097A7"/>
                </a:solidFill>
                <a:latin typeface="Jua"/>
                <a:ea typeface="Jua"/>
                <a:cs typeface="Jua"/>
                <a:sym typeface="Ju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한국농어민신문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1225" y="3787675"/>
            <a:ext cx="5952549" cy="5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/>
        </p:nvSpPr>
        <p:spPr>
          <a:xfrm>
            <a:off x="314833" y="152400"/>
            <a:ext cx="774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1089660" y="362670"/>
            <a:ext cx="378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선행자료 조사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0" y="160020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0" y="95855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0" y="1728326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0" y="2526862"/>
            <a:ext cx="91500" cy="79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0" y="3325398"/>
            <a:ext cx="91500" cy="79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1006350" y="12666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Jua"/>
              <a:buChar char="-"/>
            </a:pPr>
            <a:r>
              <a:rPr lang="ko" sz="1800" u="sng">
                <a:solidFill>
                  <a:srgbClr val="0097A7"/>
                </a:solidFill>
                <a:latin typeface="Jua"/>
                <a:ea typeface="Jua"/>
                <a:cs typeface="Jua"/>
                <a:sym typeface="Ju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한경 경제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425" y="1806650"/>
            <a:ext cx="5606437" cy="8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1040750" y="2863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Jua"/>
              <a:buChar char="-"/>
            </a:pPr>
            <a:r>
              <a:rPr lang="ko" sz="1800" u="sng">
                <a:solidFill>
                  <a:srgbClr val="0097A7"/>
                </a:solidFill>
                <a:latin typeface="Jua"/>
                <a:ea typeface="Jua"/>
                <a:cs typeface="Jua"/>
                <a:sym typeface="Ju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파이낸셜 뉴스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8150" y="3545800"/>
            <a:ext cx="5861429" cy="5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2971534" y="2283160"/>
            <a:ext cx="3333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Main</a:t>
            </a:r>
            <a:endParaRPr sz="11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7524235" y="4941455"/>
            <a:ext cx="1626888" cy="1731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" name="Google Shape;210;p32"/>
          <p:cNvGrpSpPr/>
          <p:nvPr/>
        </p:nvGrpSpPr>
        <p:grpSpPr>
          <a:xfrm>
            <a:off x="3672636" y="1562336"/>
            <a:ext cx="2068787" cy="577081"/>
            <a:chOff x="7205150" y="2083172"/>
            <a:chExt cx="2397760" cy="769441"/>
          </a:xfrm>
        </p:grpSpPr>
        <p:sp>
          <p:nvSpPr>
            <p:cNvPr id="211" name="Google Shape;211;p32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2"/>
            <p:cNvSpPr txBox="1"/>
            <p:nvPr/>
          </p:nvSpPr>
          <p:spPr>
            <a:xfrm>
              <a:off x="7478872" y="2144727"/>
              <a:ext cx="185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700">
                  <a:solidFill>
                    <a:schemeClr val="lt1"/>
                  </a:solidFill>
                  <a:latin typeface="Jua"/>
                  <a:ea typeface="Jua"/>
                  <a:cs typeface="Jua"/>
                  <a:sym typeface="Jua"/>
                </a:rPr>
                <a:t>#Part 2,</a:t>
              </a:r>
              <a:endParaRPr b="1" sz="2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/>
        </p:nvSpPr>
        <p:spPr>
          <a:xfrm>
            <a:off x="924775" y="261600"/>
            <a:ext cx="533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데이터 수집 사이트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0" y="160020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0" y="958556"/>
            <a:ext cx="91440" cy="798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0" y="1728325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0" y="2526862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0" y="3325398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4642925" y="1400250"/>
            <a:ext cx="2018100" cy="22512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433149" y="1446151"/>
            <a:ext cx="2104800" cy="22512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2537958" y="1446152"/>
            <a:ext cx="2104969" cy="2251181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6661033" y="1400240"/>
            <a:ext cx="2105014" cy="2251229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10" y="2264948"/>
            <a:ext cx="1702275" cy="6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762" y="2231375"/>
            <a:ext cx="1867550" cy="7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4944" y="2221725"/>
            <a:ext cx="1820806" cy="7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6662" y="2264957"/>
            <a:ext cx="1867550" cy="803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/>
        </p:nvSpPr>
        <p:spPr>
          <a:xfrm>
            <a:off x="1110435" y="309233"/>
            <a:ext cx="378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데이터 컬럼 설명</a:t>
            </a:r>
            <a:endParaRPr sz="24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0" y="160020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0" y="958556"/>
            <a:ext cx="91440" cy="7985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0" y="1728325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0" y="2526862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0" y="3325398"/>
            <a:ext cx="91440" cy="79853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1112147" y="1190550"/>
            <a:ext cx="2671500" cy="36009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date : 날짜(2016.01.01~2020.12.31)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weekdays : 요일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price : 토마토 상품 가격(上등급)(원/5kg)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production : 토마토 생산량(톤)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area : 토마토 생산면적(ha)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CPI : 소비자물가지수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P.Gas : 고급휘발유(원)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R.Gas : 보통휘발유(원)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diesel : 자동차용경유(원)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avg.temp : 평균온도(℃)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precipitation : 강수량(mm)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wind.speed : 풍속(m/s)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avg.humid : 평균 상대습도(%)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t.sunhour : 합계 일조시간(hr)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t.insolation : 합계 일사량(MJ/㎡)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snow.depth : 일 최심적설(cm)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avg.gtemp : 평균 지면온도(℃)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CHN.volume : 중국 물량(톤)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USA.volume : 미국 물량(톤)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ITA.volume : 이탈리아 물량(톤)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CHL.volume : 칠레 물량(톤)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Jua"/>
              <a:buChar char="●"/>
            </a:pPr>
            <a:r>
              <a:rPr lang="ko" sz="7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ESP.volume : 스페인 물량(톤)</a:t>
            </a:r>
            <a:endParaRPr sz="7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242" name="Google Shape;242;p34"/>
          <p:cNvGrpSpPr/>
          <p:nvPr/>
        </p:nvGrpSpPr>
        <p:grpSpPr>
          <a:xfrm>
            <a:off x="1110423" y="1182117"/>
            <a:ext cx="501183" cy="501183"/>
            <a:chOff x="1289606" y="1576156"/>
            <a:chExt cx="668244" cy="668244"/>
          </a:xfrm>
        </p:grpSpPr>
        <p:sp>
          <p:nvSpPr>
            <p:cNvPr id="243" name="Google Shape;243;p34"/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4"/>
            <p:cNvSpPr txBox="1"/>
            <p:nvPr/>
          </p:nvSpPr>
          <p:spPr>
            <a:xfrm>
              <a:off x="1397576" y="1617891"/>
              <a:ext cx="47801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34"/>
          <p:cNvGrpSpPr/>
          <p:nvPr/>
        </p:nvGrpSpPr>
        <p:grpSpPr>
          <a:xfrm>
            <a:off x="4646580" y="1182167"/>
            <a:ext cx="501075" cy="501075"/>
            <a:chOff x="6850068" y="1576156"/>
            <a:chExt cx="668100" cy="668100"/>
          </a:xfrm>
        </p:grpSpPr>
        <p:sp>
          <p:nvSpPr>
            <p:cNvPr id="246" name="Google Shape;246;p34"/>
            <p:cNvSpPr/>
            <p:nvPr/>
          </p:nvSpPr>
          <p:spPr>
            <a:xfrm>
              <a:off x="6850068" y="1576156"/>
              <a:ext cx="668100" cy="66810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 txBox="1"/>
            <p:nvPr/>
          </p:nvSpPr>
          <p:spPr>
            <a:xfrm>
              <a:off x="6945149" y="1617858"/>
              <a:ext cx="4779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1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48" name="Google Shape;248;p34"/>
          <p:cNvGraphicFramePr/>
          <p:nvPr/>
        </p:nvGraphicFramePr>
        <p:xfrm>
          <a:off x="5147650" y="1177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{0DC95B9D-0509-4398-80B6-C7E8A62B98DE}</a:tableStyleId>
              </a:tblPr>
              <a:tblGrid>
                <a:gridCol w="1378925"/>
                <a:gridCol w="1634400"/>
              </a:tblGrid>
              <a:tr h="140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일별 날씨 정보(8)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평균온도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강수량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풍속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평균 상대습도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합계 일조시간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합계 일사량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일 최심적설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평균 지면온도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일별 유류 가격(3)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고급휘발유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보통 휘발유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자동차용경유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월별 수입량(5)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중국 물량(톤)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미국 물량(톤)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이탈리아 물량(톤)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칠레 물량(톤)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스페인 물량(톤)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연도별 기타 정보(3)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토마토 생산량(톤)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토마토 생산면적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Jua"/>
                        <a:buChar char="-"/>
                      </a:pPr>
                      <a:r>
                        <a:rPr lang="ko" sz="1000">
                          <a:latin typeface="Jua"/>
                          <a:ea typeface="Jua"/>
                          <a:cs typeface="Jua"/>
                          <a:sym typeface="Jua"/>
                        </a:rPr>
                        <a:t>소비자 물가지수</a:t>
                      </a:r>
                      <a:endParaRPr sz="1000"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2020 pink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